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4" r:id="rId5"/>
    <p:sldId id="265" r:id="rId6"/>
    <p:sldId id="268" r:id="rId7"/>
    <p:sldId id="261" r:id="rId8"/>
    <p:sldId id="263" r:id="rId9"/>
    <p:sldId id="287" r:id="rId10"/>
    <p:sldId id="276" r:id="rId11"/>
    <p:sldId id="288" r:id="rId12"/>
    <p:sldId id="289" r:id="rId13"/>
    <p:sldId id="300" r:id="rId14"/>
    <p:sldId id="269" r:id="rId15"/>
    <p:sldId id="270" r:id="rId16"/>
    <p:sldId id="279" r:id="rId17"/>
    <p:sldId id="274" r:id="rId18"/>
    <p:sldId id="290" r:id="rId19"/>
    <p:sldId id="271" r:id="rId20"/>
    <p:sldId id="281" r:id="rId21"/>
    <p:sldId id="282" r:id="rId22"/>
    <p:sldId id="283" r:id="rId23"/>
    <p:sldId id="285" r:id="rId24"/>
    <p:sldId id="286" r:id="rId25"/>
    <p:sldId id="284" r:id="rId26"/>
    <p:sldId id="280" r:id="rId27"/>
    <p:sldId id="295" r:id="rId28"/>
    <p:sldId id="273" r:id="rId29"/>
    <p:sldId id="296" r:id="rId30"/>
    <p:sldId id="297" r:id="rId31"/>
    <p:sldId id="291" r:id="rId32"/>
    <p:sldId id="292" r:id="rId33"/>
    <p:sldId id="277" r:id="rId34"/>
    <p:sldId id="293" r:id="rId35"/>
    <p:sldId id="294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9" d="100"/>
          <a:sy n="69" d="100"/>
        </p:scale>
        <p:origin x="65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F456-81C0-43A9-831B-BC9123A9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BB0F2-EB7B-482E-A20A-7E024A0A8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DA64-16A2-4B5A-A9A9-69692A1C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0A0B2-2F5A-4273-B17A-5DB30DB9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A64A5-6489-4CCB-8A5A-2897D26D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5CA7-A6CE-44A8-A32E-31489E90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83BE5-F5E4-42F8-ADF1-AA7819C5C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66265-AEF9-43FE-A23C-906B0ECF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BD24F-0BF2-40B3-8089-231A0C2D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13235-1540-4C3C-90A4-949F2A32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4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4771A-3D32-4523-BBDC-2BE7AB395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B6393-7FB6-43C4-B743-F8246FB86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1F2A-45FF-4800-A33E-05869EAC0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AEA31-40EB-4BC1-A778-1817603A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C3F18-1C05-47FC-84B0-00A0ADCD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0B5-2BCF-43AF-9384-9CD5CB38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4188-3E45-43AB-AE54-EAC759E3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C100-AB4C-496A-AC42-BC51BEB4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7131-3EDB-4AD4-BEA9-1AFAEDD3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105E-8C63-47D6-AB61-B090477C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7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6247-E8A9-46C4-A117-A571A40E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1F18D-9DB9-4601-94D4-CAAF919E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90C6-3661-450C-BDD2-6FF03205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A24D-B522-4B40-AFB2-7E4E7176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0BF5-885D-4D2A-993B-63B7D522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B5B9-783C-4B01-8297-A19467C2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5D43-A640-4AEF-A6B0-635AC975C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D419A-B070-43F2-8953-7AB2A97E0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03131-1A36-4AB8-A948-0B017CAB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960FF-F70F-4538-A5B1-7B021B1C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316D0-55F1-41D3-8361-865E31F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4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B27E-26FB-480F-B86A-B330F1AB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594ED-57C5-44B2-B38D-8D9448959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77557-1877-4D7C-B9CD-0996C4166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46F2C-09C8-4DEB-90CB-C884A0F78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F77C2-E13E-49E4-9FE5-97AC3FFCC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D8735-9A29-4BC2-A2B9-702C435D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D4ED0-2883-495E-93B9-9382CE6C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6081E-0A03-414A-9483-699621DE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4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F1FB-D63A-43AA-BCE5-BB820A14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91469-7FF8-4D34-A9B4-18BBEAFF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319EA-D34D-43D1-BDFE-7F097116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0713F-13D8-4067-9D93-63811694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0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1E39F-B0B9-4054-89D4-536D71DA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14C33-713E-4E83-AA84-9E601A04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22374-181A-430A-B7B4-30612EA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4266-AC2F-479D-977C-70689DC9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0AEA-D300-431D-BBCF-AC5D390D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493B3-91A9-4066-AE53-28831B3BB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93C3F-57E9-4CFF-B317-9F92A7F8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378B3-85DE-4063-9917-BB27401D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A0214-54A6-4C0D-BA5C-3BB64150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01E4-0240-4F55-BCE8-A8C97BC2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50BE5-F25A-4AC1-8165-0433E565F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BD83D-4A48-446E-86A3-B19756134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D17F-E7A4-433A-B72B-856B412C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413D1-53B9-4498-A774-549237AD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71E4D-4538-4110-A5CC-CFBC6C50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39890-1DC7-4BDD-8381-2575E7C5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24BC5-94BD-4763-9E40-14A197682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AACA0-EA13-45C2-8E89-DD4760D5F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979C-210C-4944-B240-E9E28E5A10B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CA520-F550-49D0-9456-30D75E992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3B179-6D87-4EF8-A764-A90A66605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AFCBF-5421-47A8-A144-2095E0E2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tationary, writing implement&#10;&#10;Description automatically generated">
            <a:extLst>
              <a:ext uri="{FF2B5EF4-FFF2-40B4-BE49-F238E27FC236}">
                <a16:creationId xmlns:a16="http://schemas.microsoft.com/office/drawing/2014/main" id="{661632F6-43CF-47D2-864F-F90A853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7002395F-C124-461F-AF0E-2D2B00E4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" b="135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04069-5295-4E93-8519-733266BEB973}"/>
              </a:ext>
            </a:extLst>
          </p:cNvPr>
          <p:cNvSpPr/>
          <p:nvPr/>
        </p:nvSpPr>
        <p:spPr>
          <a:xfrm>
            <a:off x="2479854" y="2967335"/>
            <a:ext cx="7232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inflation goes up…</a:t>
            </a:r>
          </a:p>
        </p:txBody>
      </p:sp>
    </p:spTree>
    <p:extLst>
      <p:ext uri="{BB962C8B-B14F-4D97-AF65-F5344CB8AC3E}">
        <p14:creationId xmlns:p14="http://schemas.microsoft.com/office/powerpoint/2010/main" val="164990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529B6-5B50-4186-83EA-714DC67AE7D1}"/>
              </a:ext>
            </a:extLst>
          </p:cNvPr>
          <p:cNvSpPr/>
          <p:nvPr/>
        </p:nvSpPr>
        <p:spPr>
          <a:xfrm>
            <a:off x="1630233" y="2967335"/>
            <a:ext cx="8931549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noFill/>
                </a:ln>
                <a:gradFill>
                  <a:gsLst>
                    <a:gs pos="6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Purchasing power goes down…</a:t>
            </a:r>
          </a:p>
        </p:txBody>
      </p:sp>
    </p:spTree>
    <p:extLst>
      <p:ext uri="{BB962C8B-B14F-4D97-AF65-F5344CB8AC3E}">
        <p14:creationId xmlns:p14="http://schemas.microsoft.com/office/powerpoint/2010/main" val="173540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481A-25D5-4586-9AE9-00321F5317AF}"/>
              </a:ext>
            </a:extLst>
          </p:cNvPr>
          <p:cNvSpPr/>
          <p:nvPr/>
        </p:nvSpPr>
        <p:spPr>
          <a:xfrm>
            <a:off x="158752" y="2967335"/>
            <a:ext cx="11874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US Dollar has lost 96% of it’s purchasing power since it’s inception</a:t>
            </a:r>
          </a:p>
        </p:txBody>
      </p:sp>
    </p:spTree>
    <p:extLst>
      <p:ext uri="{BB962C8B-B14F-4D97-AF65-F5344CB8AC3E}">
        <p14:creationId xmlns:p14="http://schemas.microsoft.com/office/powerpoint/2010/main" val="192105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15F4E4B-66B2-4B79-84AC-6A2B432A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3" y="643466"/>
            <a:ext cx="69638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62876DB1-0C6C-40D1-9C1F-83D37D3FA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0B02FB-B966-4AE0-8A0F-50623F7B4737}"/>
              </a:ext>
            </a:extLst>
          </p:cNvPr>
          <p:cNvSpPr/>
          <p:nvPr/>
        </p:nvSpPr>
        <p:spPr>
          <a:xfrm rot="20374048">
            <a:off x="3018404" y="2990532"/>
            <a:ext cx="995433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This forces the cost of goods to go up</a:t>
            </a:r>
            <a:endParaRPr lang="en-U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42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CB6E04-3448-4636-B0E7-829D602A5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7" b="14391"/>
          <a:stretch/>
        </p:blipFill>
        <p:spPr>
          <a:xfrm>
            <a:off x="2862974" y="654223"/>
            <a:ext cx="6466052" cy="52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0A23B8-A68F-403D-939A-8A918B4B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4C196-CF81-45D9-BF4A-029BEBE98789}"/>
              </a:ext>
            </a:extLst>
          </p:cNvPr>
          <p:cNvSpPr/>
          <p:nvPr/>
        </p:nvSpPr>
        <p:spPr>
          <a:xfrm>
            <a:off x="833725" y="1160306"/>
            <a:ext cx="10524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makes people spend less money</a:t>
            </a:r>
          </a:p>
        </p:txBody>
      </p:sp>
    </p:spTree>
    <p:extLst>
      <p:ext uri="{BB962C8B-B14F-4D97-AF65-F5344CB8AC3E}">
        <p14:creationId xmlns:p14="http://schemas.microsoft.com/office/powerpoint/2010/main" val="3034352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9BABF-4C4C-457D-A562-17AF8349BDFE}"/>
              </a:ext>
            </a:extLst>
          </p:cNvPr>
          <p:cNvSpPr/>
          <p:nvPr/>
        </p:nvSpPr>
        <p:spPr>
          <a:xfrm>
            <a:off x="407367" y="2967335"/>
            <a:ext cx="113772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makes the velocity of money go down</a:t>
            </a:r>
          </a:p>
        </p:txBody>
      </p:sp>
    </p:spTree>
    <p:extLst>
      <p:ext uri="{BB962C8B-B14F-4D97-AF65-F5344CB8AC3E}">
        <p14:creationId xmlns:p14="http://schemas.microsoft.com/office/powerpoint/2010/main" val="184010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5FC671A-A373-43A6-9CEA-A1EDF9F6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05" y="643466"/>
            <a:ext cx="75539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9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0B615A-4F7B-4FBA-A85F-93D85FF99C18}"/>
              </a:ext>
            </a:extLst>
          </p:cNvPr>
          <p:cNvSpPr/>
          <p:nvPr/>
        </p:nvSpPr>
        <p:spPr>
          <a:xfrm>
            <a:off x="180975" y="3149954"/>
            <a:ext cx="1183004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Metals like gold &amp; silver were commonly used as the medium of exchange between goods and services</a:t>
            </a:r>
            <a:endParaRPr lang="en-US" sz="2400" b="1" cap="none" spc="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473A2-5A91-4D38-82E9-ABCB638593AE}"/>
              </a:ext>
            </a:extLst>
          </p:cNvPr>
          <p:cNvSpPr/>
          <p:nvPr/>
        </p:nvSpPr>
        <p:spPr>
          <a:xfrm>
            <a:off x="72388" y="2064834"/>
            <a:ext cx="120472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Before governments issued ‘reserve notes’ (AKA modern money, cash, coins, </a:t>
            </a:r>
            <a:r>
              <a:rPr lang="en-US" sz="2400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ect</a:t>
            </a:r>
            <a:r>
              <a:rPr lang="en-US" sz="24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.)</a:t>
            </a:r>
            <a:endParaRPr lang="en-US" sz="2400" b="1" cap="none" spc="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/>
              </a:solidFill>
              <a:effectLst/>
            </a:endParaRPr>
          </a:p>
        </p:txBody>
      </p:sp>
      <p:pic>
        <p:nvPicPr>
          <p:cNvPr id="13" name="Picture 12" descr="Treasure">
            <a:extLst>
              <a:ext uri="{FF2B5EF4-FFF2-40B4-BE49-F238E27FC236}">
                <a16:creationId xmlns:a16="http://schemas.microsoft.com/office/drawing/2014/main" id="{06D98111-6BD2-4E39-B819-F6E43FC46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9" y="4480601"/>
            <a:ext cx="2065579" cy="18593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2E94FB-7CA6-481B-9898-4721E200E917}"/>
              </a:ext>
            </a:extLst>
          </p:cNvPr>
          <p:cNvSpPr/>
          <p:nvPr/>
        </p:nvSpPr>
        <p:spPr>
          <a:xfrm>
            <a:off x="2323327" y="518049"/>
            <a:ext cx="7131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effectLst/>
                <a:latin typeface="+mj-lt"/>
              </a:rPr>
              <a:t>QUICK HI</a:t>
            </a:r>
            <a:r>
              <a:rPr lang="en-US" sz="54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+mj-lt"/>
              </a:rPr>
              <a:t>STORY LESSON…</a:t>
            </a:r>
            <a:endParaRPr lang="en-US" sz="5400" b="1" cap="none" spc="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52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0AF83-86A5-4475-A6A5-C5788C6EB09A}"/>
              </a:ext>
            </a:extLst>
          </p:cNvPr>
          <p:cNvSpPr/>
          <p:nvPr/>
        </p:nvSpPr>
        <p:spPr>
          <a:xfrm>
            <a:off x="1578428" y="2413337"/>
            <a:ext cx="903514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424234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5D7DE5-EEA5-4AAC-B07C-635CA2FBD3A2}"/>
              </a:ext>
            </a:extLst>
          </p:cNvPr>
          <p:cNvSpPr/>
          <p:nvPr/>
        </p:nvSpPr>
        <p:spPr>
          <a:xfrm>
            <a:off x="558106" y="2466592"/>
            <a:ext cx="110757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would tell you to buy precious metals</a:t>
            </a:r>
          </a:p>
        </p:txBody>
      </p:sp>
    </p:spTree>
    <p:extLst>
      <p:ext uri="{BB962C8B-B14F-4D97-AF65-F5344CB8AC3E}">
        <p14:creationId xmlns:p14="http://schemas.microsoft.com/office/powerpoint/2010/main" val="275501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2FED12-C7EE-4C58-B19C-E489CD2B5FBF}"/>
              </a:ext>
            </a:extLst>
          </p:cNvPr>
          <p:cNvSpPr/>
          <p:nvPr/>
        </p:nvSpPr>
        <p:spPr>
          <a:xfrm>
            <a:off x="864279" y="2505670"/>
            <a:ext cx="10463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would tell you to buy Bitcoin…</a:t>
            </a:r>
          </a:p>
        </p:txBody>
      </p:sp>
    </p:spTree>
    <p:extLst>
      <p:ext uri="{BB962C8B-B14F-4D97-AF65-F5344CB8AC3E}">
        <p14:creationId xmlns:p14="http://schemas.microsoft.com/office/powerpoint/2010/main" val="53078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7F979-547E-4A43-8DBB-B1608C537396}"/>
              </a:ext>
            </a:extLst>
          </p:cNvPr>
          <p:cNvSpPr/>
          <p:nvPr/>
        </p:nvSpPr>
        <p:spPr>
          <a:xfrm>
            <a:off x="166139" y="2598003"/>
            <a:ext cx="118597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neither of those are immediate solutions…</a:t>
            </a:r>
            <a:endParaRPr lang="en-US" sz="4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396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C59F2-F093-4573-A5D8-EB61C923A0CA}"/>
              </a:ext>
            </a:extLst>
          </p:cNvPr>
          <p:cNvSpPr/>
          <p:nvPr/>
        </p:nvSpPr>
        <p:spPr>
          <a:xfrm>
            <a:off x="826673" y="2505670"/>
            <a:ext cx="10538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address inflation TODAY?</a:t>
            </a:r>
          </a:p>
        </p:txBody>
      </p:sp>
    </p:spTree>
    <p:extLst>
      <p:ext uri="{BB962C8B-B14F-4D97-AF65-F5344CB8AC3E}">
        <p14:creationId xmlns:p14="http://schemas.microsoft.com/office/powerpoint/2010/main" val="124094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B022DE19-E685-4F8B-A8F2-ABD2BDCF5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657" y="1262743"/>
            <a:ext cx="914400" cy="914400"/>
          </a:xfrm>
          <a:prstGeom prst="rect">
            <a:avLst/>
          </a:prstGeom>
        </p:spPr>
      </p:pic>
      <p:pic>
        <p:nvPicPr>
          <p:cNvPr id="12" name="Graphic 11" descr="Thought outline">
            <a:extLst>
              <a:ext uri="{FF2B5EF4-FFF2-40B4-BE49-F238E27FC236}">
                <a16:creationId xmlns:a16="http://schemas.microsoft.com/office/drawing/2014/main" id="{84574226-02B5-40AB-A2B1-251F2842A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7251" y="107336"/>
            <a:ext cx="6643328" cy="66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A3463F-3698-4184-BD42-B4D0337DCCD7}"/>
              </a:ext>
            </a:extLst>
          </p:cNvPr>
          <p:cNvSpPr/>
          <p:nvPr/>
        </p:nvSpPr>
        <p:spPr>
          <a:xfrm>
            <a:off x="1458685" y="2231572"/>
            <a:ext cx="92746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INFLATION COIN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075E0-E44B-4D4A-848B-BB526DCF547A}"/>
              </a:ext>
            </a:extLst>
          </p:cNvPr>
          <p:cNvSpPr/>
          <p:nvPr/>
        </p:nvSpPr>
        <p:spPr>
          <a:xfrm>
            <a:off x="4624923" y="3801232"/>
            <a:ext cx="2942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INFCoin</a:t>
            </a:r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14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CCB47B-1471-4FAE-94F2-93CD0E63D5BA}"/>
              </a:ext>
            </a:extLst>
          </p:cNvPr>
          <p:cNvSpPr/>
          <p:nvPr/>
        </p:nvSpPr>
        <p:spPr>
          <a:xfrm>
            <a:off x="87920" y="2967335"/>
            <a:ext cx="120161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what’s the best indicator for inflation today?</a:t>
            </a:r>
          </a:p>
        </p:txBody>
      </p:sp>
    </p:spTree>
    <p:extLst>
      <p:ext uri="{BB962C8B-B14F-4D97-AF65-F5344CB8AC3E}">
        <p14:creationId xmlns:p14="http://schemas.microsoft.com/office/powerpoint/2010/main" val="194640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14278A5-BA39-4C79-BA0D-0474EEF58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29FDE9BF-06AA-4900-9D9A-EC29B98B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55EC4611-F5E9-4ABE-990A-38DB7C05E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9749" b="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3060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571DB-78F5-48BA-8F3D-5C10CD048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6" y="643466"/>
            <a:ext cx="83461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8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301202-B021-44D3-AF07-4014427A027B}"/>
              </a:ext>
            </a:extLst>
          </p:cNvPr>
          <p:cNvSpPr/>
          <p:nvPr/>
        </p:nvSpPr>
        <p:spPr>
          <a:xfrm>
            <a:off x="1144548" y="1595735"/>
            <a:ext cx="9902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INFCoin</a:t>
            </a:r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measures the CPI monthly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6631A4-F6D1-4087-BF15-4CDDDDE79DAE}"/>
              </a:ext>
            </a:extLst>
          </p:cNvPr>
          <p:cNvSpPr/>
          <p:nvPr/>
        </p:nvSpPr>
        <p:spPr>
          <a:xfrm>
            <a:off x="434815" y="2967335"/>
            <a:ext cx="113223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adjusts the amount of tokens each </a:t>
            </a:r>
          </a:p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wallet is holding.</a:t>
            </a:r>
          </a:p>
        </p:txBody>
      </p:sp>
    </p:spTree>
    <p:extLst>
      <p:ext uri="{BB962C8B-B14F-4D97-AF65-F5344CB8AC3E}">
        <p14:creationId xmlns:p14="http://schemas.microsoft.com/office/powerpoint/2010/main" val="149512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5928D7-962D-44CC-B6E4-D492496DB3AD}"/>
              </a:ext>
            </a:extLst>
          </p:cNvPr>
          <p:cNvSpPr/>
          <p:nvPr/>
        </p:nvSpPr>
        <p:spPr>
          <a:xfrm>
            <a:off x="2362803" y="2967335"/>
            <a:ext cx="7466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when inflation spikes…</a:t>
            </a:r>
          </a:p>
        </p:txBody>
      </p:sp>
    </p:spTree>
    <p:extLst>
      <p:ext uri="{BB962C8B-B14F-4D97-AF65-F5344CB8AC3E}">
        <p14:creationId xmlns:p14="http://schemas.microsoft.com/office/powerpoint/2010/main" val="363524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7188102-1D9B-47FA-A973-F310EC700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28" y="643466"/>
            <a:ext cx="73545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0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7FCACC-7415-4F46-B89E-653BF1A66479}"/>
              </a:ext>
            </a:extLst>
          </p:cNvPr>
          <p:cNvSpPr/>
          <p:nvPr/>
        </p:nvSpPr>
        <p:spPr>
          <a:xfrm>
            <a:off x="2908336" y="2967335"/>
            <a:ext cx="6375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does your balance!</a:t>
            </a:r>
          </a:p>
        </p:txBody>
      </p:sp>
    </p:spTree>
    <p:extLst>
      <p:ext uri="{BB962C8B-B14F-4D97-AF65-F5344CB8AC3E}">
        <p14:creationId xmlns:p14="http://schemas.microsoft.com/office/powerpoint/2010/main" val="3467787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9D89549-8AA9-4047-994B-1411CE7DD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0" y="643466"/>
            <a:ext cx="99085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A7EBA7CB-9267-496A-81D0-A0307966D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1283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3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2E8B2-D5CE-4F01-8262-5DF1CC64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C6BA9411-BB17-4AD6-BE63-AD844E2C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68" y="918546"/>
            <a:ext cx="6028899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F88474A-6B0D-4C78-A821-D63261FBF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6" y="533334"/>
            <a:ext cx="3537626" cy="5571065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F122BB-FFAA-44A4-8C01-CDCA3C953040}"/>
              </a:ext>
            </a:extLst>
          </p:cNvPr>
          <p:cNvSpPr/>
          <p:nvPr/>
        </p:nvSpPr>
        <p:spPr>
          <a:xfrm>
            <a:off x="5228035" y="4976675"/>
            <a:ext cx="4672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“sound money”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D98355-E9E4-4218-A4BA-15DCD582C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92" y="1862067"/>
            <a:ext cx="8081608" cy="29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9678B2B-A952-4446-BFFF-2005DB05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72952"/>
            <a:ext cx="5294716" cy="29120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men stand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B15BB42-83D3-4116-9CF0-478675DD8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39861"/>
            <a:ext cx="5294715" cy="29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762FF299-B4B0-447C-8721-78C78C51A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1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CB124-B762-4ED5-8CF2-D0EDFE15441E}"/>
              </a:ext>
            </a:extLst>
          </p:cNvPr>
          <p:cNvSpPr/>
          <p:nvPr/>
        </p:nvSpPr>
        <p:spPr>
          <a:xfrm>
            <a:off x="938840" y="940326"/>
            <a:ext cx="10062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Then </a:t>
            </a:r>
            <a:r>
              <a:rPr lang="en-US" sz="2800" b="1" cap="none" spc="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effectLst/>
              </a:rPr>
              <a:t>in 1971, Nixon took the US dollar FULLY off the gold standard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77D99-808E-45BE-AE8D-ADE7024F062B}"/>
              </a:ext>
            </a:extLst>
          </p:cNvPr>
          <p:cNvSpPr/>
          <p:nvPr/>
        </p:nvSpPr>
        <p:spPr>
          <a:xfrm>
            <a:off x="314344" y="1852842"/>
            <a:ext cx="114405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u="sng" cap="none" spc="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effectLst/>
              </a:rPr>
              <a:t>Terminating</a:t>
            </a:r>
            <a:r>
              <a:rPr lang="en-US" sz="3600" b="1" cap="none" spc="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effectLst/>
              </a:rPr>
              <a:t> convertibility of the US dollar to physical GOLD</a:t>
            </a:r>
          </a:p>
        </p:txBody>
      </p:sp>
      <p:pic>
        <p:nvPicPr>
          <p:cNvPr id="11" name="Graphic 10" descr="Two flutes of champagne">
            <a:extLst>
              <a:ext uri="{FF2B5EF4-FFF2-40B4-BE49-F238E27FC236}">
                <a16:creationId xmlns:a16="http://schemas.microsoft.com/office/drawing/2014/main" id="{02D743B9-0431-4175-A6DB-0D25AD1C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7462">
            <a:off x="5940038" y="4497585"/>
            <a:ext cx="2285999" cy="2285999"/>
          </a:xfrm>
          <a:prstGeom prst="rect">
            <a:avLst/>
          </a:prstGeom>
        </p:spPr>
      </p:pic>
      <p:pic>
        <p:nvPicPr>
          <p:cNvPr id="13" name="Graphic 12" descr="A party hat with noisemaker">
            <a:extLst>
              <a:ext uri="{FF2B5EF4-FFF2-40B4-BE49-F238E27FC236}">
                <a16:creationId xmlns:a16="http://schemas.microsoft.com/office/drawing/2014/main" id="{3FB44B37-B144-4078-BE38-D118EDE39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8777">
            <a:off x="8408554" y="4174162"/>
            <a:ext cx="2753987" cy="2753987"/>
          </a:xfrm>
          <a:prstGeom prst="rect">
            <a:avLst/>
          </a:prstGeom>
        </p:spPr>
      </p:pic>
      <p:pic>
        <p:nvPicPr>
          <p:cNvPr id="17" name="Graphic 16" descr="No sign with solid fill">
            <a:extLst>
              <a:ext uri="{FF2B5EF4-FFF2-40B4-BE49-F238E27FC236}">
                <a16:creationId xmlns:a16="http://schemas.microsoft.com/office/drawing/2014/main" id="{D4F057ED-32C7-473F-8E78-C9A88A4C8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0681" y="4766290"/>
            <a:ext cx="1569732" cy="1569732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F652A21F-5730-40CC-BB37-934344C57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602" y="4988060"/>
            <a:ext cx="1462869" cy="1462869"/>
          </a:xfrm>
          <a:prstGeom prst="rect">
            <a:avLst/>
          </a:prstGeom>
        </p:spPr>
      </p:pic>
      <p:pic>
        <p:nvPicPr>
          <p:cNvPr id="23" name="Picture 22" descr="A person's head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7251580-40FE-4C6C-82EF-5CEAB95A02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362">
            <a:off x="942414" y="3001252"/>
            <a:ext cx="4051711" cy="23173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CE2688-D4BC-4BC8-A6A4-86D80547B776}"/>
              </a:ext>
            </a:extLst>
          </p:cNvPr>
          <p:cNvSpPr/>
          <p:nvPr/>
        </p:nvSpPr>
        <p:spPr>
          <a:xfrm>
            <a:off x="5116462" y="3260044"/>
            <a:ext cx="65444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Effectively, ruining the party…</a:t>
            </a:r>
            <a:endParaRPr lang="en-US" sz="4000" b="1" cap="none" spc="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86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637B4E-8F93-4D2F-B1FE-FFEDF6150E3C}"/>
              </a:ext>
            </a:extLst>
          </p:cNvPr>
          <p:cNvSpPr/>
          <p:nvPr/>
        </p:nvSpPr>
        <p:spPr>
          <a:xfrm>
            <a:off x="302309" y="2967335"/>
            <a:ext cx="115874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Unfortunately, we all know what happened next…</a:t>
            </a:r>
          </a:p>
        </p:txBody>
      </p:sp>
    </p:spTree>
    <p:extLst>
      <p:ext uri="{BB962C8B-B14F-4D97-AF65-F5344CB8AC3E}">
        <p14:creationId xmlns:p14="http://schemas.microsoft.com/office/powerpoint/2010/main" val="425936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204</Words>
  <Application>Microsoft Office PowerPoint</Application>
  <PresentationFormat>Widescreen</PresentationFormat>
  <Paragraphs>27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Kirby</dc:creator>
  <cp:lastModifiedBy>Katie Kirby</cp:lastModifiedBy>
  <cp:revision>2</cp:revision>
  <dcterms:created xsi:type="dcterms:W3CDTF">2022-01-12T20:08:12Z</dcterms:created>
  <dcterms:modified xsi:type="dcterms:W3CDTF">2022-01-15T01:20:21Z</dcterms:modified>
</cp:coreProperties>
</file>